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  <p:sldId id="260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E072"/>
    <a:srgbClr val="28195E"/>
    <a:srgbClr val="E35BA5"/>
    <a:srgbClr val="72A6FF"/>
    <a:srgbClr val="5B9BD5"/>
    <a:srgbClr val="6CB860"/>
    <a:srgbClr val="E157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4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24B1-9B47-420E-A638-65152D00F84A}" type="datetimeFigureOut">
              <a:rPr lang="ru-RU" smtClean="0"/>
              <a:t>08.05.2018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61AA-58DE-4BEF-9746-ED54D8DB4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741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24B1-9B47-420E-A638-65152D00F84A}" type="datetimeFigureOut">
              <a:rPr lang="ru-RU" smtClean="0"/>
              <a:t>08.05.2018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61AA-58DE-4BEF-9746-ED54D8DB4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824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24B1-9B47-420E-A638-65152D00F84A}" type="datetimeFigureOut">
              <a:rPr lang="ru-RU" smtClean="0"/>
              <a:t>08.05.2018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61AA-58DE-4BEF-9746-ED54D8DB4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60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24B1-9B47-420E-A638-65152D00F84A}" type="datetimeFigureOut">
              <a:rPr lang="ru-RU" smtClean="0"/>
              <a:t>08.05.2018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61AA-58DE-4BEF-9746-ED54D8DB4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058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24B1-9B47-420E-A638-65152D00F84A}" type="datetimeFigureOut">
              <a:rPr lang="ru-RU" smtClean="0"/>
              <a:t>08.05.2018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61AA-58DE-4BEF-9746-ED54D8DB4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221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24B1-9B47-420E-A638-65152D00F84A}" type="datetimeFigureOut">
              <a:rPr lang="ru-RU" smtClean="0"/>
              <a:t>08.05.2018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61AA-58DE-4BEF-9746-ED54D8DB4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613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24B1-9B47-420E-A638-65152D00F84A}" type="datetimeFigureOut">
              <a:rPr lang="ru-RU" smtClean="0"/>
              <a:t>08.05.2018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61AA-58DE-4BEF-9746-ED54D8DB4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464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24B1-9B47-420E-A638-65152D00F84A}" type="datetimeFigureOut">
              <a:rPr lang="ru-RU" smtClean="0"/>
              <a:t>08.05.2018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61AA-58DE-4BEF-9746-ED54D8DB4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853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24B1-9B47-420E-A638-65152D00F84A}" type="datetimeFigureOut">
              <a:rPr lang="ru-RU" smtClean="0"/>
              <a:t>08.05.2018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61AA-58DE-4BEF-9746-ED54D8DB4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623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24B1-9B47-420E-A638-65152D00F84A}" type="datetimeFigureOut">
              <a:rPr lang="ru-RU" smtClean="0"/>
              <a:t>08.05.2018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61AA-58DE-4BEF-9746-ED54D8DB4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660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24B1-9B47-420E-A638-65152D00F84A}" type="datetimeFigureOut">
              <a:rPr lang="ru-RU" smtClean="0"/>
              <a:t>08.05.2018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61AA-58DE-4BEF-9746-ED54D8DB4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32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924B1-9B47-420E-A638-65152D00F84A}" type="datetimeFigureOut">
              <a:rPr lang="ru-RU" smtClean="0"/>
              <a:t>08.05.2018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B61AA-58DE-4BEF-9746-ED54D8DB4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753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40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819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rgbClr val="3AE07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0031" y="6049572"/>
            <a:ext cx="1291937" cy="42271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40093" y="863296"/>
            <a:ext cx="39800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3AE072"/>
                </a:solidFill>
                <a:effectLst/>
                <a:latin typeface="CoalhandLuke_Avon_CG" pitchFamily="50" charset="0"/>
                <a:ea typeface="Calibri" panose="020F0502020204030204" pitchFamily="34" charset="0"/>
                <a:cs typeface="CoalhandLuke_Avon_CG" pitchFamily="50" charset="0"/>
              </a:rPr>
              <a:t>Более 130 лет </a:t>
            </a:r>
            <a:endParaRPr lang="ru-RU" sz="4400" b="1" dirty="0">
              <a:solidFill>
                <a:srgbClr val="3AE072"/>
              </a:solidFill>
              <a:latin typeface="CoalhandLuke_Avon_CG" pitchFamily="50" charset="0"/>
              <a:cs typeface="CoalhandLuke_Avon_CG" pitchFamily="50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40093" y="1481876"/>
            <a:ext cx="3713794" cy="853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МИРОВОМ РЫНКЕ ПРЯМЫХ ПРОДАЖ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58574" y="1908852"/>
            <a:ext cx="262314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сотрудников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которые спешат </a:t>
            </a:r>
          </a:p>
          <a:p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работу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58684" y="987650"/>
            <a:ext cx="277672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>
                <a:solidFill>
                  <a:srgbClr val="E157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26 000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357" y="1776130"/>
            <a:ext cx="931313" cy="93131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254695" y="3025451"/>
            <a:ext cx="42883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6 000 000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53766" y="4113409"/>
            <a:ext cx="403020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>
                <a:solidFill>
                  <a:srgbClr val="E157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НЕЗАВИСИМЫХ </a:t>
            </a:r>
          </a:p>
          <a:p>
            <a:pPr algn="ctr"/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ПРЕДСТАВИТЕЛЕЙ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444357" y="3694678"/>
            <a:ext cx="2625498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t">
              <a:lnSpc>
                <a:spcPct val="107000"/>
              </a:lnSpc>
              <a:spcAft>
                <a:spcPts val="800"/>
              </a:spcAft>
            </a:pPr>
            <a:r>
              <a:rPr lang="ru-RU" sz="4000" b="1" dirty="0">
                <a:solidFill>
                  <a:srgbClr val="3AE072"/>
                </a:solidFill>
                <a:effectLst/>
                <a:latin typeface="CoalhandLuke_Avon_CG" pitchFamily="50" charset="0"/>
                <a:ea typeface="Calibri" panose="020F0502020204030204" pitchFamily="34" charset="0"/>
                <a:cs typeface="CoalhandLuke_Avon_CG" pitchFamily="50" charset="0"/>
              </a:rPr>
              <a:t>Компания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444357" y="4221753"/>
            <a:ext cx="2569257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t">
              <a:lnSpc>
                <a:spcPct val="107000"/>
              </a:lnSpc>
              <a:spcAft>
                <a:spcPts val="800"/>
              </a:spcAft>
            </a:pPr>
            <a:r>
              <a:rPr lang="ru-RU" sz="4000" b="1" dirty="0">
                <a:solidFill>
                  <a:srgbClr val="3AE072"/>
                </a:solidFill>
                <a:latin typeface="CoalhandLuke_Avon_CG" pitchFamily="50" charset="0"/>
                <a:ea typeface="Calibri" panose="020F0502020204030204" pitchFamily="34" charset="0"/>
                <a:cs typeface="CoalhandLuke_Avon_CG" pitchFamily="50" charset="0"/>
              </a:rPr>
              <a:t>полного</a:t>
            </a:r>
            <a:endParaRPr lang="ru-RU" sz="4000" b="1" dirty="0">
              <a:solidFill>
                <a:srgbClr val="3AE072"/>
              </a:solidFill>
              <a:effectLst/>
              <a:latin typeface="CoalhandLuke_Avon_CG" pitchFamily="50" charset="0"/>
              <a:ea typeface="Calibri" panose="020F0502020204030204" pitchFamily="34" charset="0"/>
              <a:cs typeface="CoalhandLuke_Avon_CG" pitchFamily="50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444357" y="4748174"/>
            <a:ext cx="2569257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t">
              <a:lnSpc>
                <a:spcPct val="107000"/>
              </a:lnSpc>
              <a:spcAft>
                <a:spcPts val="800"/>
              </a:spcAft>
            </a:pPr>
            <a:r>
              <a:rPr lang="ru-RU" sz="4000" b="1" dirty="0">
                <a:solidFill>
                  <a:srgbClr val="3AE072"/>
                </a:solidFill>
                <a:effectLst/>
                <a:latin typeface="CoalhandLuke_Avon_CG" pitchFamily="50" charset="0"/>
                <a:ea typeface="Calibri" panose="020F0502020204030204" pitchFamily="34" charset="0"/>
                <a:cs typeface="CoalhandLuke_Avon_CG" pitchFamily="50" charset="0"/>
              </a:rPr>
              <a:t>цикла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396607" y="4113409"/>
            <a:ext cx="2376698" cy="1574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исследовательский центр, производство, цепочка поставок, отделы дистрибуции, маркетинга и продаж 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6237" y="3694678"/>
            <a:ext cx="1337747" cy="209675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01339">
            <a:off x="4311695" y="985003"/>
            <a:ext cx="859611" cy="134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185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819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0031" y="6049572"/>
            <a:ext cx="1291937" cy="4227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03" y="528513"/>
            <a:ext cx="612584" cy="96014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98396" y="1989694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Aft>
                <a:spcPts val="0"/>
              </a:spcAft>
            </a:pPr>
            <a:r>
              <a:rPr lang="ru-RU" sz="2800" b="1" dirty="0">
                <a:solidFill>
                  <a:srgbClr val="3AE072"/>
                </a:solidFill>
                <a:effectLst/>
                <a:latin typeface="CoalhandLuke_Avon_CG" pitchFamily="50" charset="0"/>
                <a:ea typeface="Calibri" panose="020F0502020204030204" pitchFamily="34" charset="0"/>
                <a:cs typeface="CoalhandLuke_Avon_CG" pitchFamily="50" charset="0"/>
              </a:rPr>
              <a:t>Уникальный опыт</a:t>
            </a:r>
            <a:endParaRPr lang="en-US" sz="2800" dirty="0">
              <a:solidFill>
                <a:srgbClr val="3AE072"/>
              </a:solidFill>
              <a:latin typeface="CoalhandLuke_Avon_CG" pitchFamily="50" charset="0"/>
              <a:ea typeface="Calibri" panose="020F0502020204030204" pitchFamily="34" charset="0"/>
              <a:cs typeface="CoalhandLuke_Avon_CG" pitchFamily="50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8396" y="3330992"/>
            <a:ext cx="81977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ru-RU" sz="2800" b="1" dirty="0">
                <a:solidFill>
                  <a:srgbClr val="3AE072"/>
                </a:solidFill>
                <a:effectLst/>
                <a:latin typeface="CoalhandLuke_Avon_CG" pitchFamily="50" charset="0"/>
                <a:ea typeface="Calibri" panose="020F0502020204030204" pitchFamily="34" charset="0"/>
                <a:cs typeface="CoalhandLuke_Avon_CG" pitchFamily="50" charset="0"/>
              </a:rPr>
              <a:t>Индивидуальная программа развития,</a:t>
            </a:r>
            <a:endParaRPr lang="en-US" sz="2800" dirty="0">
              <a:solidFill>
                <a:srgbClr val="3AE072"/>
              </a:solidFill>
              <a:effectLst/>
              <a:latin typeface="CoalhandLuke_Avon_CG" pitchFamily="50" charset="0"/>
              <a:ea typeface="Calibri" panose="020F0502020204030204" pitchFamily="34" charset="0"/>
              <a:cs typeface="CoalhandLuke_Avon_CG" pitchFamily="50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8396" y="4333698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3AE072"/>
                </a:solidFill>
                <a:latin typeface="CoalhandLuke_Avon_CG" pitchFamily="50" charset="0"/>
                <a:ea typeface="Calibri" panose="020F0502020204030204" pitchFamily="34" charset="0"/>
                <a:cs typeface="CoalhandLuke_Avon_CG" pitchFamily="50" charset="0"/>
              </a:rPr>
              <a:t>Быстрый карьерный рост</a:t>
            </a:r>
          </a:p>
        </p:txBody>
      </p:sp>
      <p:sp>
        <p:nvSpPr>
          <p:cNvPr id="10" name="Rectangle 9"/>
          <p:cNvSpPr/>
          <p:nvPr/>
        </p:nvSpPr>
        <p:spPr>
          <a:xfrm>
            <a:off x="698396" y="239787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</a:t>
            </a:r>
            <a:r>
              <a:rPr lang="ru-RU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жегодный запуск 17 кампаний – от разработки продуктов до логистики и продаж.</a:t>
            </a:r>
            <a:endParaRPr lang="en-US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2192" y="3701066"/>
            <a:ext cx="5570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которая включает тренинги и карьерный </a:t>
            </a:r>
            <a:r>
              <a:rPr lang="ru-RU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коучинг</a:t>
            </a:r>
            <a:r>
              <a:rPr lang="ru-RU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dirty="0"/>
          </a:p>
        </p:txBody>
      </p:sp>
      <p:sp>
        <p:nvSpPr>
          <p:cNvPr id="12" name="Rectangle 11"/>
          <p:cNvSpPr/>
          <p:nvPr/>
        </p:nvSpPr>
        <p:spPr>
          <a:xfrm>
            <a:off x="692192" y="4728771"/>
            <a:ext cx="89483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 нас любой новичок может стать лидером. Сама Елена Старкова, генеральный директор </a:t>
            </a:r>
            <a:r>
              <a:rPr lang="en-US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Avon</a:t>
            </a:r>
            <a:r>
              <a:rPr lang="ru-RU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 Восточной Европе, начинала как представитель!</a:t>
            </a:r>
          </a:p>
        </p:txBody>
      </p:sp>
      <p:pic>
        <p:nvPicPr>
          <p:cNvPr id="17" name="Picture 1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3" t="40959" r="24471" b="11727"/>
          <a:stretch/>
        </p:blipFill>
        <p:spPr bwMode="auto">
          <a:xfrm>
            <a:off x="6926171" y="-1"/>
            <a:ext cx="5261280" cy="2913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92192" y="593090"/>
            <a:ext cx="60861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Стажировка в 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Avon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0521">
            <a:off x="8781468" y="74644"/>
            <a:ext cx="928985" cy="79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8368812" y="2535702"/>
            <a:ext cx="527339" cy="685638"/>
          </a:xfrm>
          <a:prstGeom prst="rect">
            <a:avLst/>
          </a:prstGeom>
          <a:solidFill>
            <a:srgbClr val="2819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622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819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03" y="528513"/>
            <a:ext cx="612584" cy="960149"/>
          </a:xfrm>
          <a:prstGeom prst="rect">
            <a:avLst/>
          </a:prstGeom>
        </p:spPr>
      </p:pic>
      <p:pic>
        <p:nvPicPr>
          <p:cNvPr id="17" name="Picture 1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1" t="3062" r="24472" b="27350"/>
          <a:stretch/>
        </p:blipFill>
        <p:spPr bwMode="auto">
          <a:xfrm>
            <a:off x="6922792" y="2572603"/>
            <a:ext cx="5261281" cy="4285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92192" y="593090"/>
            <a:ext cx="45838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Выбери отдел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039742" y="2479245"/>
            <a:ext cx="527339" cy="685638"/>
          </a:xfrm>
          <a:prstGeom prst="rect">
            <a:avLst/>
          </a:prstGeom>
          <a:solidFill>
            <a:srgbClr val="2819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Picture 1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08755">
            <a:off x="5284373" y="423273"/>
            <a:ext cx="1279920" cy="1092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92192" y="2003445"/>
            <a:ext cx="1126324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u-RU" sz="2800" b="1" dirty="0">
                <a:solidFill>
                  <a:srgbClr val="3AE072"/>
                </a:solidFill>
                <a:effectLst/>
                <a:latin typeface="CoalhandLuke_Avon_CG" pitchFamily="50" charset="0"/>
                <a:ea typeface="Calibri" panose="020F0502020204030204" pitchFamily="34" charset="0"/>
                <a:cs typeface="CoalhandLuke_Avon_CG" pitchFamily="50" charset="0"/>
              </a:rPr>
              <a:t>Маркетинг</a:t>
            </a:r>
            <a:r>
              <a:rPr lang="ru-RU" b="1" dirty="0">
                <a:solidFill>
                  <a:srgbClr val="3AE07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ru-RU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бренд-менеджмент, планирование кампаний, </a:t>
            </a:r>
            <a:r>
              <a:rPr lang="en-US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digital</a:t>
            </a:r>
            <a:r>
              <a:rPr lang="ru-RU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-коммуникации, аналитика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u-RU" sz="2800" b="1" dirty="0">
                <a:solidFill>
                  <a:srgbClr val="3AE072"/>
                </a:solidFill>
                <a:latin typeface="CoalhandLuke_Avon_CG" pitchFamily="50" charset="0"/>
                <a:ea typeface="Calibri" panose="020F0502020204030204" pitchFamily="34" charset="0"/>
                <a:cs typeface="CoalhandLuke_Avon_CG" pitchFamily="50" charset="0"/>
              </a:rPr>
              <a:t>Продажи</a:t>
            </a:r>
            <a:r>
              <a:rPr lang="ru-RU" b="1" dirty="0">
                <a:solidFill>
                  <a:srgbClr val="3AE07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ru-RU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мотивация, организация мероприятий, коммуникации, аналитика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u-RU" sz="2800" b="1" dirty="0">
                <a:solidFill>
                  <a:srgbClr val="3AE072"/>
                </a:solidFill>
                <a:latin typeface="CoalhandLuke_Avon_CG" pitchFamily="50" charset="0"/>
                <a:ea typeface="Calibri" panose="020F0502020204030204" pitchFamily="34" charset="0"/>
                <a:cs typeface="CoalhandLuke_Avon_CG" pitchFamily="50" charset="0"/>
              </a:rPr>
              <a:t>Бизнес-интеграция</a:t>
            </a:r>
            <a:r>
              <a:rPr lang="ru-RU" b="1" dirty="0">
                <a:solidFill>
                  <a:srgbClr val="3AE07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ru-RU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планирование и прогнозирование спроса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u-RU" sz="2800" b="1" dirty="0">
                <a:solidFill>
                  <a:srgbClr val="3AE072"/>
                </a:solidFill>
                <a:latin typeface="CoalhandLuke_Avon_CG" pitchFamily="50" charset="0"/>
                <a:ea typeface="Calibri" panose="020F0502020204030204" pitchFamily="34" charset="0"/>
                <a:cs typeface="CoalhandLuke_Avon_CG" pitchFamily="50" charset="0"/>
              </a:rPr>
              <a:t>Финансы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u-RU" sz="2800" b="1" dirty="0">
                <a:solidFill>
                  <a:srgbClr val="3AE072"/>
                </a:solidFill>
                <a:latin typeface="CoalhandLuke_Avon_CG" pitchFamily="50" charset="0"/>
                <a:ea typeface="Calibri" panose="020F0502020204030204" pitchFamily="34" charset="0"/>
                <a:cs typeface="CoalhandLuke_Avon_CG" pitchFamily="50" charset="0"/>
              </a:rPr>
              <a:t>Логистика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u-RU" sz="2800" b="1" dirty="0">
                <a:solidFill>
                  <a:srgbClr val="3AE072"/>
                </a:solidFill>
                <a:latin typeface="CoalhandLuke_Avon_CG" pitchFamily="50" charset="0"/>
                <a:ea typeface="Calibri" panose="020F0502020204030204" pitchFamily="34" charset="0"/>
                <a:cs typeface="CoalhandLuke_Avon_CG" pitchFamily="50" charset="0"/>
              </a:rPr>
              <a:t>Юридический отдел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3AE072"/>
                </a:solidFill>
                <a:latin typeface="CoalhandLuke_Avon_CG" pitchFamily="50" charset="0"/>
                <a:ea typeface="Calibri" panose="020F0502020204030204" pitchFamily="34" charset="0"/>
                <a:cs typeface="CoalhandLuke_Avon_CG" pitchFamily="50" charset="0"/>
              </a:rPr>
              <a:t>IT</a:t>
            </a:r>
            <a:endParaRPr lang="ru-RU" sz="2800" b="1" dirty="0">
              <a:solidFill>
                <a:srgbClr val="3AE072"/>
              </a:solidFill>
              <a:latin typeface="CoalhandLuke_Avon_CG" pitchFamily="50" charset="0"/>
              <a:ea typeface="Calibri" panose="020F0502020204030204" pitchFamily="34" charset="0"/>
              <a:cs typeface="CoalhandLuke_Avon_CG" pitchFamily="50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3AE072"/>
                </a:solidFill>
                <a:latin typeface="CoalhandLuke_Avon_CG" pitchFamily="50" charset="0"/>
                <a:ea typeface="Calibri" panose="020F0502020204030204" pitchFamily="34" charset="0"/>
                <a:cs typeface="CoalhandLuke_Avon_CG" pitchFamily="50" charset="0"/>
              </a:rPr>
              <a:t>HR</a:t>
            </a:r>
            <a:endParaRPr lang="ru-RU" sz="2800" b="1" dirty="0">
              <a:solidFill>
                <a:srgbClr val="3AE072"/>
              </a:solidFill>
              <a:latin typeface="CoalhandLuke_Avon_CG" pitchFamily="50" charset="0"/>
              <a:ea typeface="Calibri" panose="020F0502020204030204" pitchFamily="34" charset="0"/>
              <a:cs typeface="CoalhandLuke_Avon_CG" pitchFamily="50" charset="0"/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0031" y="6049572"/>
            <a:ext cx="1291937" cy="422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743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819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92192" y="593090"/>
            <a:ext cx="50048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Выбери график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039742" y="2479245"/>
            <a:ext cx="527339" cy="685638"/>
          </a:xfrm>
          <a:prstGeom prst="rect">
            <a:avLst/>
          </a:prstGeom>
          <a:solidFill>
            <a:srgbClr val="2819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0031" y="6049572"/>
            <a:ext cx="1291937" cy="42271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044658" y="2267351"/>
            <a:ext cx="21906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sz="2800" b="1" dirty="0">
                <a:solidFill>
                  <a:srgbClr val="3AE072"/>
                </a:solidFill>
                <a:effectLst/>
                <a:latin typeface="CoalhandLuke_Avon_CG" pitchFamily="50" charset="0"/>
                <a:ea typeface="Calibri" panose="020F0502020204030204" pitchFamily="34" charset="0"/>
                <a:cs typeface="CoalhandLuke_Avon_CG" pitchFamily="50" charset="0"/>
              </a:rPr>
              <a:t>3</a:t>
            </a:r>
            <a:r>
              <a:rPr lang="en-US" sz="2800" b="1" dirty="0">
                <a:solidFill>
                  <a:srgbClr val="5B9BD5"/>
                </a:solidFill>
                <a:effectLst/>
                <a:latin typeface="CoalhandLuke_Avon_CG" pitchFamily="50" charset="0"/>
                <a:ea typeface="Calibri" panose="020F0502020204030204" pitchFamily="34" charset="0"/>
                <a:cs typeface="CoalhandLuke_Avon_CG" pitchFamily="50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или</a:t>
            </a:r>
            <a:r>
              <a:rPr lang="ru-RU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3AE072"/>
                </a:solidFill>
                <a:effectLst/>
                <a:latin typeface="CoalhandLuke_Avon_CG" pitchFamily="50" charset="0"/>
                <a:ea typeface="Calibri" panose="020F0502020204030204" pitchFamily="34" charset="0"/>
                <a:cs typeface="CoalhandLuke_Avon_CG" pitchFamily="50" charset="0"/>
              </a:rPr>
              <a:t>6</a:t>
            </a:r>
            <a:r>
              <a:rPr lang="en-US" sz="2800" b="1" dirty="0">
                <a:solidFill>
                  <a:srgbClr val="6CB8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месяцев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44658" y="3067333"/>
            <a:ext cx="3505960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lvl="0">
              <a:spcAft>
                <a:spcPts val="0"/>
              </a:spcAft>
              <a:defRPr sz="3600" b="1">
                <a:solidFill>
                  <a:srgbClr val="6CB8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z="2800" dirty="0">
                <a:solidFill>
                  <a:srgbClr val="3AE072"/>
                </a:solidFill>
                <a:latin typeface="CoalhandLuke_Avon_CG" pitchFamily="50" charset="0"/>
                <a:cs typeface="CoalhandLuke_Avon_CG" pitchFamily="50" charset="0"/>
              </a:rPr>
              <a:t>20</a:t>
            </a:r>
            <a:r>
              <a:rPr lang="ru-RU" sz="2800" dirty="0">
                <a:solidFill>
                  <a:srgbClr val="5B9BD5"/>
                </a:solidFill>
                <a:latin typeface="CoalhandLuke_Avon_CG" pitchFamily="50" charset="0"/>
                <a:cs typeface="CoalhandLuke_Avon_CG" pitchFamily="50" charset="0"/>
              </a:rPr>
              <a:t> </a:t>
            </a:r>
            <a:r>
              <a:rPr lang="ru-RU" sz="1800" b="0" dirty="0">
                <a:solidFill>
                  <a:schemeClr val="bg1"/>
                </a:solidFill>
              </a:rPr>
              <a:t>или</a:t>
            </a:r>
            <a:r>
              <a:rPr lang="ru-RU" sz="2800" dirty="0">
                <a:solidFill>
                  <a:srgbClr val="5B9BD5"/>
                </a:solidFill>
                <a:latin typeface="CoalhandLuke_Avon_CG" pitchFamily="50" charset="0"/>
                <a:cs typeface="CoalhandLuke_Avon_CG" pitchFamily="50" charset="0"/>
              </a:rPr>
              <a:t> </a:t>
            </a:r>
            <a:r>
              <a:rPr lang="ru-RU" sz="2800" dirty="0">
                <a:solidFill>
                  <a:srgbClr val="3AE072"/>
                </a:solidFill>
                <a:latin typeface="CoalhandLuke_Avon_CG" pitchFamily="50" charset="0"/>
                <a:cs typeface="CoalhandLuke_Avon_CG" pitchFamily="50" charset="0"/>
              </a:rPr>
              <a:t>40</a:t>
            </a:r>
            <a:r>
              <a:rPr lang="ru-RU" sz="2800" dirty="0">
                <a:solidFill>
                  <a:srgbClr val="5B9BD5"/>
                </a:solidFill>
                <a:latin typeface="CoalhandLuke_Avon_CG" pitchFamily="50" charset="0"/>
                <a:cs typeface="CoalhandLuke_Avon_CG" pitchFamily="50" charset="0"/>
              </a:rPr>
              <a:t> </a:t>
            </a:r>
            <a:r>
              <a:rPr lang="ru-RU" sz="1800" b="0" dirty="0">
                <a:solidFill>
                  <a:schemeClr val="bg1"/>
                </a:solidFill>
              </a:rPr>
              <a:t>часов в неделю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4658" y="3740934"/>
            <a:ext cx="8959125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ачало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рабочего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дня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rgbClr val="3AE072"/>
                </a:solidFill>
                <a:latin typeface="CoalhandLuke_Avon_CG" pitchFamily="50" charset="0"/>
                <a:ea typeface="Calibri" panose="020F0502020204030204" pitchFamily="34" charset="0"/>
                <a:cs typeface="CoalhandLuke_Avon_CG" pitchFamily="50" charset="0"/>
              </a:rPr>
              <a:t>в удобное время </a:t>
            </a:r>
          </a:p>
          <a:p>
            <a:pPr lvl="0"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(по согласованию с руководителем)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357"/>
          <a:stretch/>
        </p:blipFill>
        <p:spPr>
          <a:xfrm>
            <a:off x="1" y="2262703"/>
            <a:ext cx="1050878" cy="2365112"/>
          </a:xfrm>
          <a:prstGeom prst="rect">
            <a:avLst/>
          </a:prstGeom>
        </p:spPr>
      </p:pic>
      <p:pic>
        <p:nvPicPr>
          <p:cNvPr id="32" name="Picture 1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1" t="21615" r="25781" b="-1007"/>
          <a:stretch/>
        </p:blipFill>
        <p:spPr bwMode="auto">
          <a:xfrm>
            <a:off x="5450031" y="81887"/>
            <a:ext cx="6741968" cy="638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0521">
            <a:off x="8838918" y="1318581"/>
            <a:ext cx="928985" cy="79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1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73016">
            <a:off x="9595807" y="4512434"/>
            <a:ext cx="1279920" cy="1092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4321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819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Rectangle 1"/>
          <p:cNvSpPr/>
          <p:nvPr/>
        </p:nvSpPr>
        <p:spPr>
          <a:xfrm>
            <a:off x="1044657" y="2267351"/>
            <a:ext cx="8759365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200"/>
              </a:spcBef>
              <a:spcAft>
                <a:spcPts val="0"/>
              </a:spcAft>
            </a:pPr>
            <a:r>
              <a:rPr lang="ru-RU" sz="2800" b="1" dirty="0">
                <a:solidFill>
                  <a:srgbClr val="3AE072"/>
                </a:solidFill>
                <a:latin typeface="CoalhandLuke_Avon_CG" pitchFamily="50" charset="0"/>
                <a:ea typeface="Calibri" panose="020F0502020204030204" pitchFamily="34" charset="0"/>
                <a:cs typeface="CoalhandLuke_Avon_CG" pitchFamily="50" charset="0"/>
              </a:rPr>
              <a:t>Направь </a:t>
            </a:r>
            <a:r>
              <a:rPr lang="ru-RU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резюме</a:t>
            </a:r>
            <a:r>
              <a:rPr lang="ru-RU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</a:t>
            </a:r>
            <a:r>
              <a:rPr lang="en-US" b="1" u="sng" dirty="0">
                <a:solidFill>
                  <a:srgbClr val="3AE07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Russia</a:t>
            </a:r>
            <a:r>
              <a:rPr lang="ru-RU" b="1" u="sng" dirty="0">
                <a:solidFill>
                  <a:srgbClr val="3AE07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b="1" u="sng" dirty="0">
                <a:solidFill>
                  <a:srgbClr val="3AE07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Graduate</a:t>
            </a:r>
            <a:r>
              <a:rPr lang="ru-RU" b="1" u="sng" dirty="0">
                <a:solidFill>
                  <a:srgbClr val="3AE07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@</a:t>
            </a:r>
            <a:r>
              <a:rPr lang="en-US" b="1" u="sng" dirty="0">
                <a:solidFill>
                  <a:srgbClr val="3AE07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Avon</a:t>
            </a:r>
            <a:r>
              <a:rPr lang="ru-RU" b="1" u="sng" dirty="0">
                <a:solidFill>
                  <a:srgbClr val="3AE07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b="1" u="sng" dirty="0">
                <a:solidFill>
                  <a:srgbClr val="3AE07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</a:t>
            </a:r>
            <a:r>
              <a:rPr lang="ru-RU" b="1" dirty="0">
                <a:solidFill>
                  <a:srgbClr val="3AE07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lvl="0">
              <a:spcBef>
                <a:spcPts val="1200"/>
              </a:spcBef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Пройди </a:t>
            </a:r>
            <a:r>
              <a:rPr lang="ru-RU" sz="2800" b="1" dirty="0">
                <a:solidFill>
                  <a:srgbClr val="3AE072"/>
                </a:solidFill>
                <a:latin typeface="CoalhandLuke_Avon_CG" pitchFamily="50" charset="0"/>
                <a:cs typeface="CoalhandLuke_Avon_CG" pitchFamily="50" charset="0"/>
              </a:rPr>
              <a:t>тест на анализ информации </a:t>
            </a:r>
            <a:r>
              <a:rPr lang="ru-RU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(на английском языке)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1200"/>
              </a:spcBef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Пройди </a:t>
            </a:r>
            <a:r>
              <a:rPr lang="ru-RU" sz="2800" b="1" dirty="0">
                <a:solidFill>
                  <a:srgbClr val="3AE072"/>
                </a:solidFill>
                <a:latin typeface="CoalhandLuke_Avon_CG" pitchFamily="50" charset="0"/>
                <a:cs typeface="CoalhandLuke_Avon_CG" pitchFamily="50" charset="0"/>
              </a:rPr>
              <a:t>интервью</a:t>
            </a:r>
            <a:r>
              <a:rPr lang="ru-RU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 </a:t>
            </a:r>
            <a:r>
              <a:rPr lang="en-US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HR BP </a:t>
            </a:r>
            <a:r>
              <a:rPr lang="ru-RU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Руководителем </a:t>
            </a:r>
          </a:p>
          <a:p>
            <a:pPr lvl="0">
              <a:spcBef>
                <a:spcPts val="1200"/>
              </a:spcBef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Жди результатов: мы сообщим их уже </a:t>
            </a:r>
            <a:r>
              <a:rPr lang="ru-RU" sz="2800" b="1" dirty="0">
                <a:solidFill>
                  <a:srgbClr val="3AE072"/>
                </a:solidFill>
                <a:effectLst/>
                <a:latin typeface="CoalhandLuke_Avon_CG" pitchFamily="50" charset="0"/>
                <a:ea typeface="Calibri" panose="020F0502020204030204" pitchFamily="34" charset="0"/>
                <a:cs typeface="CoalhandLuke_Avon_CG" pitchFamily="50" charset="0"/>
              </a:rPr>
              <a:t>на следующий </a:t>
            </a:r>
            <a:r>
              <a:rPr lang="ru-RU" sz="2800" b="1" dirty="0">
                <a:solidFill>
                  <a:srgbClr val="3AE072"/>
                </a:solidFill>
                <a:latin typeface="CoalhandLuke_Avon_CG" pitchFamily="50" charset="0"/>
                <a:ea typeface="Calibri" panose="020F0502020204030204" pitchFamily="34" charset="0"/>
                <a:cs typeface="CoalhandLuke_Avon_CG" pitchFamily="50" charset="0"/>
              </a:rPr>
              <a:t>день! </a:t>
            </a:r>
          </a:p>
        </p:txBody>
      </p:sp>
      <p:pic>
        <p:nvPicPr>
          <p:cNvPr id="17" name="Picture 1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3" t="40959" r="24471" b="11727"/>
          <a:stretch/>
        </p:blipFill>
        <p:spPr bwMode="auto">
          <a:xfrm>
            <a:off x="6926171" y="-1"/>
            <a:ext cx="5261280" cy="2913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92192" y="593090"/>
            <a:ext cx="44958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Пройди отбор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039742" y="2479245"/>
            <a:ext cx="527339" cy="685638"/>
          </a:xfrm>
          <a:prstGeom prst="rect">
            <a:avLst/>
          </a:prstGeom>
          <a:solidFill>
            <a:srgbClr val="2819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" name="Picture 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65501">
            <a:off x="8910352" y="198688"/>
            <a:ext cx="786120" cy="671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98066">
            <a:off x="10489644" y="1538940"/>
            <a:ext cx="780311" cy="665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0031" y="6049572"/>
            <a:ext cx="1291937" cy="42271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7351"/>
            <a:ext cx="1508963" cy="236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73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0"/>
            <a:ext cx="12191997" cy="6858000"/>
            <a:chOff x="0" y="0"/>
            <a:chExt cx="12191997" cy="6858000"/>
          </a:xfrm>
        </p:grpSpPr>
        <p:pic>
          <p:nvPicPr>
            <p:cNvPr id="9" name="Picture 15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438" t="31982" r="35496" b="23472"/>
            <a:stretch/>
          </p:blipFill>
          <p:spPr bwMode="auto">
            <a:xfrm>
              <a:off x="4390028" y="0"/>
              <a:ext cx="3411942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0" y="0"/>
              <a:ext cx="4804012" cy="6858000"/>
            </a:xfrm>
            <a:prstGeom prst="rect">
              <a:avLst/>
            </a:prstGeom>
            <a:solidFill>
              <a:srgbClr val="E35B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697336" y="0"/>
              <a:ext cx="4494661" cy="6858000"/>
            </a:xfrm>
            <a:prstGeom prst="rect">
              <a:avLst/>
            </a:prstGeom>
            <a:solidFill>
              <a:srgbClr val="72A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973979" y="2322394"/>
              <a:ext cx="3721315" cy="2918346"/>
            </a:xfrm>
            <a:prstGeom prst="rect">
              <a:avLst/>
            </a:prstGeom>
            <a:solidFill>
              <a:srgbClr val="72A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0031" y="6049572"/>
            <a:ext cx="1291937" cy="42271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02547" y="1613505"/>
            <a:ext cx="519072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spcBef>
                <a:spcPts val="1200"/>
              </a:spcBef>
              <a:spcAft>
                <a:spcPts val="1200"/>
              </a:spcAft>
            </a:pPr>
            <a:r>
              <a:rPr lang="ru-RU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хочешь внести вклад в развитие одного из ведущих игроков </a:t>
            </a:r>
            <a:r>
              <a:rPr lang="ru-RU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бьюти</a:t>
            </a:r>
            <a:r>
              <a:rPr lang="ru-RU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-рынка;</a:t>
            </a:r>
          </a:p>
          <a:p>
            <a:pPr marL="457200">
              <a:spcBef>
                <a:spcPts val="1200"/>
              </a:spcBef>
              <a:spcAft>
                <a:spcPts val="1200"/>
              </a:spcAft>
            </a:pPr>
            <a:r>
              <a:rPr lang="ru-RU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можешь работать 20 часов и больше в неделю;</a:t>
            </a:r>
          </a:p>
          <a:p>
            <a:pPr marL="457200">
              <a:spcBef>
                <a:spcPts val="1200"/>
              </a:spcBef>
              <a:spcAft>
                <a:spcPts val="1200"/>
              </a:spcAft>
            </a:pPr>
            <a:r>
              <a:rPr lang="ru-RU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знаешь английский на уровне </a:t>
            </a:r>
            <a:r>
              <a:rPr lang="en-US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Upper</a:t>
            </a:r>
            <a:r>
              <a:rPr lang="ru-RU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n-US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Intermediate </a:t>
            </a:r>
            <a:r>
              <a:rPr lang="ru-RU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выше (а еще </a:t>
            </a:r>
            <a:r>
              <a:rPr lang="ru-RU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Excel</a:t>
            </a:r>
            <a:r>
              <a:rPr lang="ru-RU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, </a:t>
            </a:r>
            <a:r>
              <a:rPr lang="ru-RU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Access</a:t>
            </a:r>
            <a:r>
              <a:rPr lang="ru-RU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SQL и VBA, если хочешь попробовать себя в аналитике); </a:t>
            </a:r>
          </a:p>
          <a:p>
            <a:pPr marL="457200">
              <a:spcBef>
                <a:spcPts val="1200"/>
              </a:spcBef>
              <a:spcAft>
                <a:spcPts val="1200"/>
              </a:spcAft>
            </a:pPr>
            <a:r>
              <a:rPr lang="ru-RU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готов к новым вызовам каждый день;</a:t>
            </a:r>
          </a:p>
          <a:p>
            <a:pPr marL="457200">
              <a:spcBef>
                <a:spcPts val="1200"/>
              </a:spcBef>
              <a:spcAft>
                <a:spcPts val="1200"/>
              </a:spcAft>
            </a:pPr>
            <a:r>
              <a:rPr lang="ru-RU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разделяешь 5 ценностей </a:t>
            </a:r>
            <a:r>
              <a:rPr lang="en-US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Avon</a:t>
            </a:r>
            <a:r>
              <a:rPr lang="ru-RU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Вера, Уважение, Доверие, Скромность и Порядочность.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2192" y="593090"/>
            <a:ext cx="33217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ты…</a:t>
            </a:r>
          </a:p>
        </p:txBody>
      </p:sp>
      <p:pic>
        <p:nvPicPr>
          <p:cNvPr id="15" name="Picture 15"/>
          <p:cNvPicPr>
            <a:picLocks noChangeAspect="1" noChangeArrowheads="1"/>
          </p:cNvPicPr>
          <p:nvPr/>
        </p:nvPicPr>
        <p:blipFill rotWithShape="1"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23" t="24651" r="76631" b="65819"/>
          <a:stretch/>
        </p:blipFill>
        <p:spPr bwMode="auto">
          <a:xfrm rot="-775021">
            <a:off x="323352" y="1699956"/>
            <a:ext cx="542844" cy="634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 noChangeArrowheads="1"/>
          </p:cNvPicPr>
          <p:nvPr/>
        </p:nvPicPr>
        <p:blipFill rotWithShape="1"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23" t="24651" r="76631" b="65819"/>
          <a:stretch/>
        </p:blipFill>
        <p:spPr bwMode="auto">
          <a:xfrm rot="-775021">
            <a:off x="310896" y="2439691"/>
            <a:ext cx="542844" cy="634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5"/>
          <p:cNvPicPr>
            <a:picLocks noChangeAspect="1" noChangeArrowheads="1"/>
          </p:cNvPicPr>
          <p:nvPr/>
        </p:nvPicPr>
        <p:blipFill rotWithShape="1"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23" t="24651" r="76631" b="65819"/>
          <a:stretch/>
        </p:blipFill>
        <p:spPr bwMode="auto">
          <a:xfrm rot="-775021">
            <a:off x="323352" y="3285885"/>
            <a:ext cx="542844" cy="634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5"/>
          <p:cNvPicPr>
            <a:picLocks noChangeAspect="1" noChangeArrowheads="1"/>
          </p:cNvPicPr>
          <p:nvPr/>
        </p:nvPicPr>
        <p:blipFill rotWithShape="1"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23" t="24651" r="76631" b="65819"/>
          <a:stretch/>
        </p:blipFill>
        <p:spPr bwMode="auto">
          <a:xfrm rot="-775021">
            <a:off x="310896" y="4660456"/>
            <a:ext cx="542844" cy="634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5"/>
          <p:cNvPicPr>
            <a:picLocks noChangeAspect="1" noChangeArrowheads="1"/>
          </p:cNvPicPr>
          <p:nvPr/>
        </p:nvPicPr>
        <p:blipFill rotWithShape="1"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23" t="24651" r="76631" b="65819"/>
          <a:stretch/>
        </p:blipFill>
        <p:spPr bwMode="auto">
          <a:xfrm rot="-775021">
            <a:off x="323352" y="5362485"/>
            <a:ext cx="542844" cy="634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5684338" y="4836544"/>
            <a:ext cx="6096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Aft>
                <a:spcPts val="0"/>
              </a:spcAft>
            </a:pPr>
            <a:r>
              <a:rPr lang="ru-RU" sz="2800" b="1" dirty="0">
                <a:solidFill>
                  <a:schemeClr val="bg1"/>
                </a:solidFill>
                <a:latin typeface="CoalhandLuke_Avon_CG" pitchFamily="50" charset="0"/>
                <a:ea typeface="Calibri" panose="020F0502020204030204" pitchFamily="34" charset="0"/>
                <a:cs typeface="CoalhandLuke_Avon_CG" pitchFamily="50" charset="0"/>
              </a:rPr>
              <a:t>Строй карьеру мечты: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лучшие кандидаты по итогам стажировки получат предложения о работе!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741968" y="716200"/>
            <a:ext cx="51249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ctr">
              <a:spcAft>
                <a:spcPts val="0"/>
              </a:spcAft>
            </a:pPr>
            <a:r>
              <a:rPr lang="ru-RU" sz="3200" b="1" dirty="0">
                <a:solidFill>
                  <a:srgbClr val="28195E"/>
                </a:solidFill>
                <a:effectLst/>
                <a:latin typeface="CoalhandLuke_Avon_CG" pitchFamily="50" charset="0"/>
                <a:ea typeface="Calibri" panose="020F0502020204030204" pitchFamily="34" charset="0"/>
                <a:cs typeface="CoalhandLuke_Avon_CG" pitchFamily="50" charset="0"/>
              </a:rPr>
              <a:t>Присоединяйся к </a:t>
            </a:r>
            <a:r>
              <a:rPr lang="en-US" sz="3200" b="1" dirty="0">
                <a:solidFill>
                  <a:srgbClr val="28195E"/>
                </a:solidFill>
                <a:effectLst/>
                <a:latin typeface="CoalhandLuke_Avon_CG" pitchFamily="50" charset="0"/>
                <a:ea typeface="Calibri" panose="020F0502020204030204" pitchFamily="34" charset="0"/>
                <a:cs typeface="CoalhandLuke_Avon_CG" pitchFamily="50" charset="0"/>
              </a:rPr>
              <a:t>Avon</a:t>
            </a:r>
            <a:r>
              <a:rPr lang="ru-RU" sz="3200" b="1" dirty="0">
                <a:solidFill>
                  <a:srgbClr val="28195E"/>
                </a:solidFill>
                <a:effectLst/>
                <a:latin typeface="CoalhandLuke_Avon_CG" pitchFamily="50" charset="0"/>
                <a:ea typeface="Calibri" panose="020F0502020204030204" pitchFamily="34" charset="0"/>
                <a:cs typeface="CoalhandLuke_Avon_CG" pitchFamily="50" charset="0"/>
              </a:rPr>
              <a:t>!</a:t>
            </a:r>
            <a:endParaRPr lang="ru-RU" sz="3200" dirty="0">
              <a:solidFill>
                <a:srgbClr val="28195E"/>
              </a:solidFill>
              <a:effectLst/>
              <a:latin typeface="CoalhandLuke_Avon_CG" pitchFamily="50" charset="0"/>
              <a:ea typeface="Calibri" panose="020F0502020204030204" pitchFamily="34" charset="0"/>
              <a:cs typeface="CoalhandLuke_Avon_CG" pitchFamily="50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353353" y="1550074"/>
            <a:ext cx="33419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0"/>
              </a:spcAft>
            </a:pPr>
            <a:r>
              <a:rPr lang="ru-RU" sz="2800" b="1" dirty="0">
                <a:solidFill>
                  <a:schemeClr val="bg1"/>
                </a:solidFill>
                <a:effectLst/>
                <a:latin typeface="CoalhandLuke_Avon_CG" pitchFamily="50" charset="0"/>
                <a:ea typeface="Calibri" panose="020F0502020204030204" pitchFamily="34" charset="0"/>
                <a:cs typeface="CoalhandLuke_Avon_CG" pitchFamily="50" charset="0"/>
              </a:rPr>
              <a:t>Учись</a:t>
            </a:r>
            <a:r>
              <a:rPr lang="ru-RU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8195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 профессионалов.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053075" y="2433745"/>
            <a:ext cx="502292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ru-RU" sz="2800" b="1" dirty="0">
                <a:solidFill>
                  <a:schemeClr val="bg1"/>
                </a:solidFill>
                <a:latin typeface="CoalhandLuke_Avon_CG" pitchFamily="50" charset="0"/>
                <a:ea typeface="Calibri" panose="020F0502020204030204" pitchFamily="34" charset="0"/>
                <a:cs typeface="CoalhandLuke_Avon_CG" pitchFamily="50" charset="0"/>
              </a:rPr>
              <a:t>Получай стабильный доход:</a:t>
            </a:r>
          </a:p>
          <a:p>
            <a:pPr lvl="0">
              <a:spcAft>
                <a:spcPts val="0"/>
              </a:spcAft>
            </a:pPr>
            <a:r>
              <a:rPr lang="ru-RU" dirty="0">
                <a:solidFill>
                  <a:srgbClr val="28195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20 000 рублей за 20 часов в неделю или 40 000 рублей за 40 часов в неделю.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200632" y="3773644"/>
            <a:ext cx="6096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Aft>
                <a:spcPts val="0"/>
              </a:spcAft>
            </a:pPr>
            <a:r>
              <a:rPr lang="ru-RU" sz="2800" b="1" dirty="0">
                <a:solidFill>
                  <a:schemeClr val="bg1"/>
                </a:solidFill>
                <a:latin typeface="CoalhandLuke_Avon_CG" pitchFamily="50" charset="0"/>
                <a:ea typeface="Calibri" panose="020F0502020204030204" pitchFamily="34" charset="0"/>
                <a:cs typeface="CoalhandLuke_Avon_CG" pitchFamily="50" charset="0"/>
              </a:rPr>
              <a:t>Прокачивай навыки </a:t>
            </a:r>
            <a:r>
              <a:rPr lang="ru-RU" dirty="0">
                <a:solidFill>
                  <a:srgbClr val="28195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индивидуальной программе развития.</a:t>
            </a:r>
          </a:p>
        </p:txBody>
      </p:sp>
    </p:spTree>
    <p:extLst>
      <p:ext uri="{BB962C8B-B14F-4D97-AF65-F5344CB8AC3E}">
        <p14:creationId xmlns:p14="http://schemas.microsoft.com/office/powerpoint/2010/main" val="1639073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819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0031" y="6049572"/>
            <a:ext cx="1291937" cy="42271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762835" y="2343574"/>
            <a:ext cx="8666327" cy="140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>
              <a:lnSpc>
                <a:spcPct val="107000"/>
              </a:lnSpc>
              <a:spcAft>
                <a:spcPts val="800"/>
              </a:spcAft>
            </a:pPr>
            <a:r>
              <a:rPr lang="ru-RU" sz="4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ПРИСЫЛАЙ РЕЗЮМЕ НА </a:t>
            </a:r>
            <a:r>
              <a:rPr lang="ru-RU" sz="4000" b="1" u="sng" dirty="0">
                <a:solidFill>
                  <a:srgbClr val="3AE07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RUSSIA.GRADUATE@AVON.</a:t>
            </a:r>
            <a:r>
              <a:rPr lang="ru-RU" sz="4000" b="1" u="sng">
                <a:solidFill>
                  <a:srgbClr val="3AE07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</a:t>
            </a:r>
            <a:r>
              <a:rPr lang="ru-RU" sz="4000" b="1">
                <a:solidFill>
                  <a:srgbClr val="3AE07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solidFill>
                <a:srgbClr val="3AE072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98066">
            <a:off x="2068975" y="1615163"/>
            <a:ext cx="780311" cy="665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65501">
            <a:off x="2883555" y="625357"/>
            <a:ext cx="1279920" cy="1092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4202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309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CoalhandLuke_Avon_CG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Daria Mironova/MSC/RU</dc:creator>
  <cp:lastModifiedBy>Margarita Agibalova/MSC/RU</cp:lastModifiedBy>
  <cp:revision>15</cp:revision>
  <dcterms:created xsi:type="dcterms:W3CDTF">2018-02-20T08:42:43Z</dcterms:created>
  <dcterms:modified xsi:type="dcterms:W3CDTF">2018-05-08T11:16:47Z</dcterms:modified>
</cp:coreProperties>
</file>